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8.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media/image41.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Lst>
  <p:notesMasterIdLst>
    <p:notesMasterId r:id="rId39"/>
  </p:notesMasterIdLst>
  <p:handoutMasterIdLst>
    <p:handoutMasterId r:id="rId40"/>
  </p:handoutMasterIdLst>
  <p:sldIdLst>
    <p:sldId id="1021" r:id="rId13"/>
    <p:sldId id="793" r:id="rId14"/>
    <p:sldId id="1000" r:id="rId15"/>
    <p:sldId id="1001" r:id="rId16"/>
    <p:sldId id="1020" r:id="rId17"/>
    <p:sldId id="1011" r:id="rId18"/>
    <p:sldId id="1012" r:id="rId19"/>
    <p:sldId id="1013" r:id="rId20"/>
    <p:sldId id="1014" r:id="rId21"/>
    <p:sldId id="1015" r:id="rId22"/>
    <p:sldId id="959" r:id="rId23"/>
    <p:sldId id="1019" r:id="rId24"/>
    <p:sldId id="960" r:id="rId25"/>
    <p:sldId id="983" r:id="rId26"/>
    <p:sldId id="988" r:id="rId27"/>
    <p:sldId id="1008" r:id="rId28"/>
    <p:sldId id="989" r:id="rId29"/>
    <p:sldId id="990" r:id="rId30"/>
    <p:sldId id="1018" r:id="rId31"/>
    <p:sldId id="991" r:id="rId32"/>
    <p:sldId id="1017" r:id="rId33"/>
    <p:sldId id="1009" r:id="rId34"/>
    <p:sldId id="987" r:id="rId35"/>
    <p:sldId id="992" r:id="rId36"/>
    <p:sldId id="915" r:id="rId37"/>
    <p:sldId id="916" r:id="rId3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83F"/>
    <a:srgbClr val="960000"/>
    <a:srgbClr val="6A9A00"/>
    <a:srgbClr val="C7C7C7"/>
    <a:srgbClr val="FFFFFF"/>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83" d="100"/>
          <a:sy n="83" d="100"/>
        </p:scale>
        <p:origin x="30" y="171"/>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2015</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 Code</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7FED0AAF-EC3D-4413-A621-50401E47257A}" srcId="{5AA741D9-05C3-4211-85CD-DB4F699D8B36}" destId="{60637BEA-00C3-4AE3-B448-C9C970E0EA76}" srcOrd="1" destOrd="0" parTransId="{76FE511A-82D1-4ED2-A1D2-230BBB31A8F1}" sibTransId="{A491C7C5-C962-4C63-8ED2-8BDAAE8E47DF}"/>
    <dgm:cxn modelId="{CB19454B-3926-46E1-9684-8AEF27EBC230}" srcId="{7A4A0C8C-1D80-4910-9502-7887F2EFD635}" destId="{B68FB809-6F2B-43CF-8B22-E9669D42F036}" srcOrd="1" destOrd="0" parTransId="{4EDF5F5F-5DD6-48FB-8439-8EECCDEAF465}" sibTransId="{5C257F4A-DE77-4CDB-8644-E5A81E668496}"/>
    <dgm:cxn modelId="{795584A5-0CDC-4C52-9481-BE4CB9D66D19}" srcId="{7A4A0C8C-1D80-4910-9502-7887F2EFD635}" destId="{DAEE233E-F91C-44AF-B4BD-FF0528A9B47A}" srcOrd="0" destOrd="0" parTransId="{9D000043-2876-4A53-A9A9-B30CC2E626F9}" sibTransId="{6A7270DA-31F2-4B82-B86A-CABDEF2405C3}"/>
    <dgm:cxn modelId="{A45658FB-C683-433D-8284-B7ED971C6555}" srcId="{D2DF326F-EBF2-4E7E-8256-BB80E9AD4A29}" destId="{82D83716-5CE7-4EA4-96DD-DDC45B79673B}" srcOrd="1" destOrd="0" parTransId="{2EB154DB-CB31-4BA3-91A2-5D87ED02C32B}" sibTransId="{B640743A-8462-45C8-B35A-086CF590248B}"/>
    <dgm:cxn modelId="{8EC7980A-A3B4-4E13-9561-85489EC44D95}" type="presOf" srcId="{38DDC9A5-8620-49FD-85D9-0B88E8B803C9}" destId="{C0B10BF2-5874-442E-A30B-2D493C4AC1DA}" srcOrd="0" destOrd="0" presId="urn:microsoft.com/office/officeart/2005/8/layout/hList1"/>
    <dgm:cxn modelId="{6949631D-518C-4B4E-9020-903A6F55F5CA}" srcId="{8CB8E78A-A351-4395-B362-09D2621381FE}" destId="{7A4A0C8C-1D80-4910-9502-7887F2EFD635}" srcOrd="2" destOrd="0" parTransId="{E8A057C8-9C9C-4FE9-9F38-1812E786D6B3}" sibTransId="{E7537469-A2E3-46C1-8914-0BCFF77550F0}"/>
    <dgm:cxn modelId="{FF8901AF-5A2D-4DC3-A37B-1F12C476249E}" type="presOf" srcId="{82D83716-5CE7-4EA4-96DD-DDC45B79673B}" destId="{C0B10BF2-5874-442E-A30B-2D493C4AC1DA}" srcOrd="0" destOrd="1" presId="urn:microsoft.com/office/officeart/2005/8/layout/hList1"/>
    <dgm:cxn modelId="{5997FFA0-E003-4EB1-BB9B-6CC05A171E84}" type="presOf" srcId="{60637BEA-00C3-4AE3-B448-C9C970E0EA76}" destId="{4693A139-C667-4F21-9695-9F4920B6333A}" srcOrd="0" destOrd="1" presId="urn:microsoft.com/office/officeart/2005/8/layout/hList1"/>
    <dgm:cxn modelId="{100BB4F5-2E91-4F70-8765-AC7EACFA9198}" type="presOf" srcId="{7A4A0C8C-1D80-4910-9502-7887F2EFD635}" destId="{7FD286E0-D37D-46EE-898A-5B007A4D7D3C}" srcOrd="0" destOrd="0" presId="urn:microsoft.com/office/officeart/2005/8/layout/hList1"/>
    <dgm:cxn modelId="{E37A7A02-3434-48E8-BCBD-4022E41D0607}" type="presOf" srcId="{DAEE233E-F91C-44AF-B4BD-FF0528A9B47A}" destId="{22F61FF1-85F1-48F8-A244-71608B243E8B}"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B8EF5B7C-0B99-4B13-AB85-8BC850BE5EF1}" type="presOf" srcId="{8CB8E78A-A351-4395-B362-09D2621381FE}" destId="{4A8EAABD-DF9E-4FAE-A506-6248FAB44276}"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D98AC0E0-078A-48EB-A8C4-C4C1E6E025E9}" type="presOf" srcId="{B68FB809-6F2B-43CF-8B22-E9669D42F036}" destId="{22F61FF1-85F1-48F8-A244-71608B243E8B}"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E5112AA6-EDDA-433D-99CD-F4B021BF1565}" srcId="{8CB8E78A-A351-4395-B362-09D2621381FE}" destId="{5AA741D9-05C3-4211-85CD-DB4F699D8B36}" srcOrd="0" destOrd="0" parTransId="{AE59F2E6-23EF-4140-8E28-B26F32517D4D}" sibTransId="{63BAAFEA-BE2E-43D6-B180-53A7F8CABF76}"/>
    <dgm:cxn modelId="{C5218A7C-F399-47DB-BC20-E5FD5FAD8173}" type="presOf" srcId="{014898E0-7551-4D69-9612-6407128F9117}" destId="{4693A139-C667-4F21-9695-9F4920B6333A}" srcOrd="0" destOrd="0" presId="urn:microsoft.com/office/officeart/2005/8/layout/hList1"/>
    <dgm:cxn modelId="{E7256C40-586E-4C73-8C8A-3159192F9CC5}" srcId="{5AA741D9-05C3-4211-85CD-DB4F699D8B36}" destId="{014898E0-7551-4D69-9612-6407128F9117}" srcOrd="0" destOrd="0" parTransId="{085DB5A9-57ED-40F1-977E-8675681E090B}" sibTransId="{2FCCA4CE-23B6-455A-8408-48170BA31F75}"/>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416616"/>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416616"/>
        <a:ext cx="3094818" cy="1237927"/>
      </dsp:txXfrm>
    </dsp:sp>
    <dsp:sp modelId="{4693A139-C667-4F21-9695-9F4920B6333A}">
      <dsp:nvSpPr>
        <dsp:cNvPr id="0" name=""/>
        <dsp:cNvSpPr/>
      </dsp:nvSpPr>
      <dsp:spPr>
        <a:xfrm>
          <a:off x="3174" y="1654544"/>
          <a:ext cx="309481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2015</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654544"/>
        <a:ext cx="3094818" cy="2854800"/>
      </dsp:txXfrm>
    </dsp:sp>
    <dsp:sp modelId="{F7784933-386B-4B20-AB4E-ABD386C42619}">
      <dsp:nvSpPr>
        <dsp:cNvPr id="0" name=""/>
        <dsp:cNvSpPr/>
      </dsp:nvSpPr>
      <dsp:spPr>
        <a:xfrm>
          <a:off x="3531267" y="416616"/>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416616"/>
        <a:ext cx="3094818" cy="1237927"/>
      </dsp:txXfrm>
    </dsp:sp>
    <dsp:sp modelId="{C0B10BF2-5874-442E-A30B-2D493C4AC1DA}">
      <dsp:nvSpPr>
        <dsp:cNvPr id="0" name=""/>
        <dsp:cNvSpPr/>
      </dsp:nvSpPr>
      <dsp:spPr>
        <a:xfrm>
          <a:off x="3531267" y="1654544"/>
          <a:ext cx="309481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654544"/>
        <a:ext cx="3094818" cy="2854800"/>
      </dsp:txXfrm>
    </dsp:sp>
    <dsp:sp modelId="{7FD286E0-D37D-46EE-898A-5B007A4D7D3C}">
      <dsp:nvSpPr>
        <dsp:cNvPr id="0" name=""/>
        <dsp:cNvSpPr/>
      </dsp:nvSpPr>
      <dsp:spPr>
        <a:xfrm>
          <a:off x="7059361" y="416616"/>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416616"/>
        <a:ext cx="3094818" cy="1237927"/>
      </dsp:txXfrm>
    </dsp:sp>
    <dsp:sp modelId="{22F61FF1-85F1-48F8-A244-71608B243E8B}">
      <dsp:nvSpPr>
        <dsp:cNvPr id="0" name=""/>
        <dsp:cNvSpPr/>
      </dsp:nvSpPr>
      <dsp:spPr>
        <a:xfrm>
          <a:off x="7059361" y="1654544"/>
          <a:ext cx="3094818" cy="2854800"/>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654544"/>
        <a:ext cx="3094818"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12/3/2016</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12/3/2016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563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12/3/2016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11</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12/3/2016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12/3/2016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12/3/2016 12:15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399927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12/3/2016 12:15</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12/3/2016 12:15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831903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12/3/2016 12:15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12/3/2016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18</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12/3/2016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23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530024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D95AEB8-CEAF-42E1-88AE-9566B899EFF9}" type="datetime1">
              <a:rPr lang="en-US" smtClean="0"/>
              <a:t>12/3/2016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24</a:t>
            </a:fld>
            <a:endParaRPr lang="en-US" dirty="0"/>
          </a:p>
        </p:txBody>
      </p:sp>
    </p:spTree>
    <p:extLst>
      <p:ext uri="{BB962C8B-B14F-4D97-AF65-F5344CB8AC3E}">
        <p14:creationId xmlns:p14="http://schemas.microsoft.com/office/powerpoint/2010/main" val="2901137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12/3/2016 12:15</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12/3/2016 12:16</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12/3/2016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12/3/2016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2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808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4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12/3/2016</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image" Target="../media/image16.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theme" Target="../theme/theme7.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7.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theme" Target="../theme/theme8.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0.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theme" Target="../theme/theme9.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5"/>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12/3/2016</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8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0.xml"/><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54.xml"/><Relationship Id="rId5" Type="http://schemas.microsoft.com/office/2007/relationships/hdphoto" Target="../media/hdphoto2.wdp"/><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5.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555" y="2889306"/>
            <a:ext cx="11438626" cy="899665"/>
          </a:xfrm>
        </p:spPr>
        <p:txBody>
          <a:bodyPr/>
          <a:lstStyle/>
          <a:p>
            <a:r>
              <a:rPr lang="en-US" sz="4500" b="1" dirty="0"/>
              <a:t>https://github.com/marianosz/netCoreWorkshop</a:t>
            </a:r>
            <a:endParaRPr lang="en-US" sz="4500" dirty="0"/>
          </a:p>
        </p:txBody>
      </p:sp>
    </p:spTree>
    <p:extLst>
      <p:ext uri="{BB962C8B-B14F-4D97-AF65-F5344CB8AC3E}">
        <p14:creationId xmlns:p14="http://schemas.microsoft.com/office/powerpoint/2010/main" val="5777603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tomorrow—reusing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427829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169" y="1189177"/>
            <a:ext cx="11650488" cy="1192058"/>
          </a:xfrm>
        </p:spPr>
        <p:txBody>
          <a:bodyPr/>
          <a:lstStyle/>
          <a:p>
            <a:pPr marL="0" indent="0">
              <a:buNone/>
            </a:pPr>
            <a:r>
              <a:rPr lang="es-AR" dirty="0" err="1">
                <a:solidFill>
                  <a:schemeClr val="bg1"/>
                </a:solidFill>
              </a:rPr>
              <a:t>dotnet</a:t>
            </a:r>
            <a:r>
              <a:rPr lang="es-AR" dirty="0">
                <a:solidFill>
                  <a:schemeClr val="bg1"/>
                </a:solidFill>
              </a:rPr>
              <a:t> run HelloWorld.dll</a:t>
            </a:r>
          </a:p>
          <a:p>
            <a:endParaRPr lang="es-AR" sz="2744" dirty="0">
              <a:solidFill>
                <a:srgbClr val="00B050"/>
              </a:solidFill>
            </a:endParaRPr>
          </a:p>
        </p:txBody>
      </p:sp>
      <p:sp>
        <p:nvSpPr>
          <p:cNvPr id="4" name="Title 3"/>
          <p:cNvSpPr>
            <a:spLocks noGrp="1"/>
          </p:cNvSpPr>
          <p:nvPr>
            <p:ph type="title"/>
          </p:nvPr>
        </p:nvSpPr>
        <p:spPr/>
        <p:txBody>
          <a:bodyPr>
            <a:normAutofit/>
          </a:bodyPr>
          <a:lstStyle/>
          <a:p>
            <a:r>
              <a:rPr lang="en-US" sz="4400" dirty="0">
                <a:solidFill>
                  <a:schemeClr val="bg1"/>
                </a:solidFill>
              </a:rPr>
              <a:t>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1434163" y="2038218"/>
            <a:ext cx="8585736" cy="4522147"/>
          </a:xfrm>
          <a:prstGeom prst="rect">
            <a:avLst/>
          </a:prstGeom>
        </p:spPr>
      </p:pic>
    </p:spTree>
    <p:extLst>
      <p:ext uri="{BB962C8B-B14F-4D97-AF65-F5344CB8AC3E}">
        <p14:creationId xmlns:p14="http://schemas.microsoft.com/office/powerpoint/2010/main" val="10123082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Flexible, powerful, multi-purpose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Simple, easy to use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a:gradFill>
                  <a:gsLst>
                    <a:gs pos="0">
                      <a:srgbClr val="505050"/>
                    </a:gs>
                    <a:gs pos="100000">
                      <a:srgbClr val="505050"/>
                    </a:gs>
                  </a:gsLst>
                  <a:lin ang="5400000" scaled="1"/>
                </a:gradFill>
                <a:ea typeface="Segoe UI" pitchFamily="34" charset="0"/>
                <a:cs typeface="Segoe UI Semibold" panose="020B0702040204020203" pitchFamily="34" charset="0"/>
              </a:rPr>
              <a:t>Elegant functional </a:t>
            </a: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programming</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a:t>
            </a:r>
            <a:r>
              <a:rPr lang="en-US" sz="2352" kern="0" dirty="0" err="1">
                <a:gradFill>
                  <a:gsLst>
                    <a:gs pos="0">
                      <a:srgbClr val="505050"/>
                    </a:gs>
                    <a:gs pos="100000">
                      <a:srgbClr val="505050"/>
                    </a:gs>
                  </a:gsLst>
                  <a:lin ang="5400000" scaled="1"/>
                </a:gradFill>
                <a:ea typeface="Segoe UI" pitchFamily="34" charset="0"/>
                <a:cs typeface="Segoe UI Semibold" panose="020B0702040204020203" pitchFamily="34" charset="0"/>
              </a:rPr>
              <a:t>vNext</a:t>
            </a: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F#</a:t>
            </a:r>
          </a:p>
        </p:txBody>
      </p:sp>
    </p:spTree>
    <p:extLst>
      <p:ext uri="{BB962C8B-B14F-4D97-AF65-F5344CB8AC3E}">
        <p14:creationId xmlns:p14="http://schemas.microsoft.com/office/powerpoint/2010/main" val="3520810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02785134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Whit</a:t>
            </a:r>
            <a:r>
              <a:rPr lang="es-AR" sz="3136" dirty="0">
                <a:solidFill>
                  <a:schemeClr val="bg1"/>
                </a:solidFill>
                <a:latin typeface="+mj-lt"/>
              </a:rPr>
              <a:t> IntelliSense, </a:t>
            </a:r>
            <a:r>
              <a:rPr lang="es-AR" sz="3136" dirty="0" err="1">
                <a:solidFill>
                  <a:schemeClr val="bg1"/>
                </a:solidFill>
                <a:latin typeface="+mj-lt"/>
              </a:rPr>
              <a:t>colors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25342615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1.0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a:xfrm>
            <a:off x="274567" y="296092"/>
            <a:ext cx="11886468" cy="917336"/>
          </a:xfrm>
        </p:spPr>
        <p:txBody>
          <a:bodyPr/>
          <a:lstStyle/>
          <a:p>
            <a:r>
              <a:rPr lang="en-US" dirty="0">
                <a:solidFill>
                  <a:schemeClr val="bg1"/>
                </a:solidFill>
              </a:rPr>
              <a:t>ASP.NET 2015 in a Nutshell</a:t>
            </a:r>
          </a:p>
        </p:txBody>
      </p:sp>
      <p:sp>
        <p:nvSpPr>
          <p:cNvPr id="28" name="Rectangle 27"/>
          <p:cNvSpPr/>
          <p:nvPr/>
        </p:nvSpPr>
        <p:spPr bwMode="auto">
          <a:xfrm>
            <a:off x="6507559" y="4277337"/>
            <a:ext cx="4611013" cy="1871808"/>
          </a:xfrm>
          <a:prstGeom prst="rect">
            <a:avLst/>
          </a:prstGeom>
          <a:solidFill>
            <a:srgbClr val="0072C6"/>
          </a:solidFill>
          <a:ln w="25400" cap="flat" cmpd="sng" algn="ctr">
            <a:noFill/>
            <a:prstDash val="solid"/>
            <a:headEnd type="none" w="med" len="med"/>
            <a:tailEnd type="none" w="med" len="med"/>
          </a:ln>
          <a:effectLst/>
        </p:spPr>
        <p:txBody>
          <a:bodyPr vert="horz" wrap="square" lIns="731020" tIns="274133" rIns="89577" bIns="89581" numCol="1" rtlCol="0" anchor="t" anchorCtr="0" compatLnSpc="1">
            <a:prstTxWarp prst="textNoShape">
              <a:avLst/>
            </a:prstTxWarp>
          </a:bodyPr>
          <a:lstStyle/>
          <a:p>
            <a:pPr defTabSz="913414"/>
            <a:endParaRPr lang="en-US" sz="2799" dirty="0">
              <a:gradFill>
                <a:gsLst>
                  <a:gs pos="14679">
                    <a:srgbClr val="FFFFFF"/>
                  </a:gs>
                  <a:gs pos="38000">
                    <a:srgbClr val="FFFFFF"/>
                  </a:gs>
                </a:gsLst>
                <a:lin ang="5400000" scaled="1"/>
              </a:gradFill>
              <a:latin typeface="Segoe UI Light"/>
            </a:endParaRPr>
          </a:p>
        </p:txBody>
      </p:sp>
      <p:sp>
        <p:nvSpPr>
          <p:cNvPr id="29" name="Rectangle 28"/>
          <p:cNvSpPr/>
          <p:nvPr/>
        </p:nvSpPr>
        <p:spPr bwMode="auto">
          <a:xfrm>
            <a:off x="1214550" y="3738914"/>
            <a:ext cx="5237900" cy="2410230"/>
          </a:xfrm>
          <a:prstGeom prst="rect">
            <a:avLst/>
          </a:prstGeom>
          <a:solidFill>
            <a:srgbClr val="0072C6"/>
          </a:solidFill>
          <a:ln w="25400" cap="flat" cmpd="sng" algn="ctr">
            <a:noFill/>
            <a:prstDash val="solid"/>
            <a:headEnd type="none" w="med" len="med"/>
            <a:tailEnd type="none" w="med" len="med"/>
          </a:ln>
          <a:effectLst/>
        </p:spPr>
        <p:txBody>
          <a:bodyPr vert="horz" wrap="square" lIns="731020" tIns="274133" rIns="89577" bIns="89581" numCol="1" rtlCol="0" anchor="t" anchorCtr="0" compatLnSpc="1">
            <a:prstTxWarp prst="textNoShape">
              <a:avLst/>
            </a:prstTxWarp>
          </a:bodyPr>
          <a:lstStyle/>
          <a:p>
            <a:pPr defTabSz="913414"/>
            <a:r>
              <a:rPr lang="en-US" sz="2799" dirty="0">
                <a:gradFill>
                  <a:gsLst>
                    <a:gs pos="14679">
                      <a:srgbClr val="FFFFFF"/>
                    </a:gs>
                    <a:gs pos="38000">
                      <a:srgbClr val="FFFFFF"/>
                    </a:gs>
                  </a:gsLst>
                  <a:lin ang="5400000" scaled="1"/>
                </a:gradFill>
                <a:latin typeface="Segoe UI Light"/>
              </a:rPr>
              <a:t>  </a:t>
            </a:r>
          </a:p>
        </p:txBody>
      </p:sp>
      <p:sp>
        <p:nvSpPr>
          <p:cNvPr id="30" name="TextBox 29"/>
          <p:cNvSpPr txBox="1"/>
          <p:nvPr/>
        </p:nvSpPr>
        <p:spPr>
          <a:xfrm>
            <a:off x="1280269" y="4268861"/>
            <a:ext cx="5172179" cy="531599"/>
          </a:xfrm>
          <a:prstGeom prst="rect">
            <a:avLst/>
          </a:prstGeom>
          <a:noFill/>
        </p:spPr>
        <p:txBody>
          <a:bodyPr wrap="square" rtlCol="0">
            <a:spAutoFit/>
          </a:bodyPr>
          <a:lstStyle/>
          <a:p>
            <a:pPr algn="ctr" defTabSz="913716"/>
            <a:r>
              <a:rPr lang="en-US" sz="2799" b="1" dirty="0">
                <a:solidFill>
                  <a:srgbClr val="FFFFFF"/>
                </a:solidFill>
                <a:latin typeface="Segoe UI Semibold" panose="020B0702040204020203" pitchFamily="34" charset="0"/>
                <a:cs typeface="Segoe UI Semibold" panose="020B0702040204020203" pitchFamily="34" charset="0"/>
              </a:rPr>
              <a:t>.NET Framework 4.6 </a:t>
            </a:r>
          </a:p>
        </p:txBody>
      </p:sp>
      <p:sp>
        <p:nvSpPr>
          <p:cNvPr id="31" name="TextBox 30"/>
          <p:cNvSpPr txBox="1"/>
          <p:nvPr/>
        </p:nvSpPr>
        <p:spPr>
          <a:xfrm>
            <a:off x="6590936" y="4280533"/>
            <a:ext cx="4423356" cy="531599"/>
          </a:xfrm>
          <a:prstGeom prst="rect">
            <a:avLst/>
          </a:prstGeom>
          <a:noFill/>
        </p:spPr>
        <p:txBody>
          <a:bodyPr wrap="square" rtlCol="0">
            <a:spAutoFit/>
          </a:bodyPr>
          <a:lstStyle/>
          <a:p>
            <a:pPr algn="ctr" defTabSz="913716"/>
            <a:r>
              <a:rPr lang="en-US" sz="2799" b="1" dirty="0">
                <a:solidFill>
                  <a:srgbClr val="FFFFFF"/>
                </a:solidFill>
                <a:latin typeface="Segoe UI Semibold" panose="020B0702040204020203" pitchFamily="34" charset="0"/>
                <a:cs typeface="Segoe UI Semibold" panose="020B0702040204020203" pitchFamily="34" charset="0"/>
              </a:rPr>
              <a:t>.NET </a:t>
            </a:r>
            <a:r>
              <a:rPr lang="en-US" sz="2799" dirty="0">
                <a:solidFill>
                  <a:srgbClr val="FFFFFF"/>
                </a:solidFill>
                <a:latin typeface="Segoe UI Semibold" panose="020B0702040204020203" pitchFamily="34" charset="0"/>
                <a:cs typeface="Segoe UI Semibold" panose="020B0702040204020203" pitchFamily="34" charset="0"/>
              </a:rPr>
              <a:t>Core 5</a:t>
            </a:r>
            <a:r>
              <a:rPr lang="en-US" sz="2799" b="1" dirty="0">
                <a:solidFill>
                  <a:srgbClr val="FFFFFF"/>
                </a:solidFill>
                <a:latin typeface="Segoe UI Semibold" panose="020B0702040204020203" pitchFamily="34" charset="0"/>
                <a:cs typeface="Segoe UI Semibold" panose="020B0702040204020203" pitchFamily="34" charset="0"/>
              </a:rPr>
              <a:t> </a:t>
            </a:r>
          </a:p>
        </p:txBody>
      </p:sp>
      <p:pic>
        <p:nvPicPr>
          <p:cNvPr id="32" name="Picture 31"/>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9776743" y="5443487"/>
            <a:ext cx="382057" cy="449814"/>
          </a:xfrm>
          <a:prstGeom prst="rect">
            <a:avLst/>
          </a:prstGeom>
        </p:spPr>
      </p:pic>
      <p:pic>
        <p:nvPicPr>
          <p:cNvPr id="33" name="Picture 2" descr="http://files.softicons.com/download/system-icons/windows-8-metro-icons-by-dakirby309/png/512x512/Folders%20&amp;%20OS/Linu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42698" y="5439897"/>
            <a:ext cx="510024" cy="50071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7302177" y="5399765"/>
            <a:ext cx="545902" cy="55442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3778516" y="5399765"/>
            <a:ext cx="545902" cy="55442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1602243" y="4776915"/>
            <a:ext cx="4816355" cy="584284"/>
          </a:xfrm>
          <a:prstGeom prst="rect">
            <a:avLst/>
          </a:prstGeom>
        </p:spPr>
        <p:txBody>
          <a:bodyPr wrap="square">
            <a:spAutoFit/>
          </a:bodyPr>
          <a:lstStyle/>
          <a:p>
            <a:pPr algn="ctr" defTabSz="913462"/>
            <a:r>
              <a:rPr lang="en-US" sz="1567" i="1" dirty="0">
                <a:solidFill>
                  <a:srgbClr val="FFFFFF"/>
                </a:solidFill>
                <a:latin typeface="Segoe UI"/>
              </a:rPr>
              <a:t>Full .NET Framework for any scenario and </a:t>
            </a:r>
          </a:p>
          <a:p>
            <a:pPr algn="ctr" defTabSz="913462"/>
            <a:r>
              <a:rPr lang="en-US" sz="1567" i="1" dirty="0">
                <a:solidFill>
                  <a:srgbClr val="FFFFFF"/>
                </a:solidFill>
                <a:latin typeface="Segoe UI"/>
              </a:rPr>
              <a:t>library support on Windows</a:t>
            </a:r>
          </a:p>
        </p:txBody>
      </p:sp>
      <p:sp>
        <p:nvSpPr>
          <p:cNvPr id="37" name="Rectangle 36"/>
          <p:cNvSpPr/>
          <p:nvPr/>
        </p:nvSpPr>
        <p:spPr>
          <a:xfrm>
            <a:off x="6671236" y="4725715"/>
            <a:ext cx="4274998" cy="584284"/>
          </a:xfrm>
          <a:prstGeom prst="rect">
            <a:avLst/>
          </a:prstGeom>
        </p:spPr>
        <p:txBody>
          <a:bodyPr wrap="square">
            <a:spAutoFit/>
          </a:bodyPr>
          <a:lstStyle/>
          <a:p>
            <a:pPr algn="ctr" defTabSz="913462"/>
            <a:r>
              <a:rPr lang="en-US" sz="1567" i="1" dirty="0">
                <a:solidFill>
                  <a:srgbClr val="FFFFFF"/>
                </a:solidFill>
                <a:latin typeface="Segoe UI"/>
              </a:rPr>
              <a:t>Modular libraries &amp; runtime optimized for server and cloud workloads</a:t>
            </a:r>
          </a:p>
        </p:txBody>
      </p:sp>
      <p:sp>
        <p:nvSpPr>
          <p:cNvPr id="38" name="Rectangle 37"/>
          <p:cNvSpPr/>
          <p:nvPr/>
        </p:nvSpPr>
        <p:spPr bwMode="auto">
          <a:xfrm>
            <a:off x="1214551" y="3178176"/>
            <a:ext cx="3965700" cy="51465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ASP.NET 4.6  </a:t>
            </a:r>
            <a:r>
              <a:rPr lang="en-US" sz="1960" dirty="0" err="1">
                <a:gradFill>
                  <a:gsLst>
                    <a:gs pos="0">
                      <a:srgbClr val="FFFFFF"/>
                    </a:gs>
                    <a:gs pos="100000">
                      <a:srgbClr val="FFFFFF"/>
                    </a:gs>
                  </a:gsLst>
                  <a:lin ang="5400000" scaled="0"/>
                </a:gradFill>
                <a:latin typeface="Segoe UI"/>
                <a:ea typeface="Segoe UI" pitchFamily="34" charset="0"/>
                <a:cs typeface="Segoe UI" pitchFamily="34" charset="0"/>
              </a:rPr>
              <a:t>System.Web</a:t>
            </a:r>
            <a:endParaRPr lang="en-US" sz="196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2661227" y="2349841"/>
            <a:ext cx="1117290"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MVC 5.x</a:t>
            </a:r>
          </a:p>
        </p:txBody>
      </p:sp>
      <p:sp>
        <p:nvSpPr>
          <p:cNvPr id="40" name="Rectangle 39"/>
          <p:cNvSpPr/>
          <p:nvPr/>
        </p:nvSpPr>
        <p:spPr bwMode="auto">
          <a:xfrm>
            <a:off x="5251351" y="2339979"/>
            <a:ext cx="5867220" cy="772656"/>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MVC / Web API 6</a:t>
            </a:r>
          </a:p>
        </p:txBody>
      </p:sp>
      <p:sp>
        <p:nvSpPr>
          <p:cNvPr id="41" name="Rectangle 40"/>
          <p:cNvSpPr/>
          <p:nvPr/>
        </p:nvSpPr>
        <p:spPr bwMode="auto">
          <a:xfrm>
            <a:off x="6507557" y="3738915"/>
            <a:ext cx="2321365" cy="494252"/>
          </a:xfrm>
          <a:prstGeom prst="rect">
            <a:avLst/>
          </a:prstGeom>
          <a:solidFill>
            <a:srgbClr val="0072C6"/>
          </a:solidFill>
          <a:ln w="25400" cap="flat" cmpd="sng" algn="ctr">
            <a:noFill/>
            <a:prstDash val="solid"/>
            <a:headEnd type="none" w="med" len="med"/>
            <a:tailEnd type="none" w="med" len="med"/>
          </a:ln>
          <a:effectLst/>
        </p:spPr>
        <p:txBody>
          <a:bodyPr vert="horz" wrap="square" lIns="730916" tIns="44760" rIns="89517" bIns="71612" numCol="1" rtlCol="0" anchor="t" anchorCtr="0" compatLnSpc="1">
            <a:prstTxWarp prst="textNoShape">
              <a:avLst/>
            </a:prstTxWarp>
          </a:bodyPr>
          <a:lstStyle/>
          <a:p>
            <a:pPr defTabSz="913237"/>
            <a:r>
              <a:rPr lang="en-US" sz="1960" dirty="0">
                <a:gradFill>
                  <a:gsLst>
                    <a:gs pos="14679">
                      <a:srgbClr val="FFFFFF"/>
                    </a:gs>
                    <a:gs pos="38000">
                      <a:srgbClr val="FFFFFF"/>
                    </a:gs>
                  </a:gsLst>
                  <a:lin ang="5400000" scaled="1"/>
                </a:gradFill>
                <a:latin typeface="Segoe UI"/>
              </a:rPr>
              <a:t>Core CLR</a:t>
            </a:r>
          </a:p>
        </p:txBody>
      </p:sp>
      <p:sp>
        <p:nvSpPr>
          <p:cNvPr id="42" name="Rectangle 41"/>
          <p:cNvSpPr/>
          <p:nvPr/>
        </p:nvSpPr>
        <p:spPr bwMode="auto">
          <a:xfrm>
            <a:off x="8879306" y="3748523"/>
            <a:ext cx="2239265" cy="484643"/>
          </a:xfrm>
          <a:prstGeom prst="rect">
            <a:avLst/>
          </a:prstGeom>
          <a:solidFill>
            <a:srgbClr val="0072C6"/>
          </a:solidFill>
          <a:ln w="25400" cap="flat" cmpd="sng" algn="ctr">
            <a:noFill/>
            <a:prstDash val="solid"/>
            <a:headEnd type="none" w="med" len="med"/>
            <a:tailEnd type="none" w="med" len="med"/>
          </a:ln>
          <a:effectLst/>
        </p:spPr>
        <p:txBody>
          <a:bodyPr vert="horz" wrap="square" lIns="730916" tIns="44760" rIns="89517" bIns="71612" numCol="1" rtlCol="0" anchor="t" anchorCtr="0" compatLnSpc="1">
            <a:prstTxWarp prst="textNoShape">
              <a:avLst/>
            </a:prstTxWarp>
          </a:bodyPr>
          <a:lstStyle/>
          <a:p>
            <a:pPr defTabSz="913237"/>
            <a:r>
              <a:rPr lang="en-US" sz="1960" dirty="0">
                <a:gradFill>
                  <a:gsLst>
                    <a:gs pos="14679">
                      <a:srgbClr val="FFFFFF"/>
                    </a:gs>
                    <a:gs pos="38000">
                      <a:srgbClr val="FFFFFF"/>
                    </a:gs>
                  </a:gsLst>
                  <a:lin ang="5400000" scaled="1"/>
                </a:gradFill>
                <a:latin typeface="Segoe UI"/>
              </a:rPr>
              <a:t>.Net Native</a:t>
            </a:r>
          </a:p>
        </p:txBody>
      </p:sp>
      <p:pic>
        <p:nvPicPr>
          <p:cNvPr id="43"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9152723" y="3810664"/>
            <a:ext cx="345363" cy="350754"/>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p:cNvSpPr/>
          <p:nvPr/>
        </p:nvSpPr>
        <p:spPr bwMode="auto">
          <a:xfrm>
            <a:off x="5251351" y="3178175"/>
            <a:ext cx="5867220" cy="50480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ASP.NET 5</a:t>
            </a:r>
          </a:p>
        </p:txBody>
      </p:sp>
      <p:sp>
        <p:nvSpPr>
          <p:cNvPr id="45" name="Rectangle 44"/>
          <p:cNvSpPr/>
          <p:nvPr/>
        </p:nvSpPr>
        <p:spPr bwMode="auto">
          <a:xfrm>
            <a:off x="3900423" y="2340697"/>
            <a:ext cx="1279827"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Web API 2.2</a:t>
            </a:r>
          </a:p>
        </p:txBody>
      </p:sp>
      <p:sp>
        <p:nvSpPr>
          <p:cNvPr id="46" name="Rectangle 45"/>
          <p:cNvSpPr/>
          <p:nvPr/>
        </p:nvSpPr>
        <p:spPr bwMode="auto">
          <a:xfrm>
            <a:off x="1234865" y="2349841"/>
            <a:ext cx="1304454" cy="76279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Web</a:t>
            </a:r>
          </a:p>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Forms</a:t>
            </a:r>
          </a:p>
        </p:txBody>
      </p:sp>
      <p:sp>
        <p:nvSpPr>
          <p:cNvPr id="47" name="Rectangle 46"/>
          <p:cNvSpPr/>
          <p:nvPr/>
        </p:nvSpPr>
        <p:spPr bwMode="auto">
          <a:xfrm>
            <a:off x="1247178" y="1334458"/>
            <a:ext cx="3945385" cy="45275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Visual Basic 14</a:t>
            </a:r>
          </a:p>
        </p:txBody>
      </p:sp>
      <p:sp>
        <p:nvSpPr>
          <p:cNvPr id="48" name="Rectangle 47"/>
          <p:cNvSpPr/>
          <p:nvPr/>
        </p:nvSpPr>
        <p:spPr bwMode="auto">
          <a:xfrm>
            <a:off x="1247178" y="1841162"/>
            <a:ext cx="9878237" cy="4410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C#</a:t>
            </a:r>
          </a:p>
        </p:txBody>
      </p:sp>
      <p:sp>
        <p:nvSpPr>
          <p:cNvPr id="49" name="Rectangle 48"/>
          <p:cNvSpPr/>
          <p:nvPr/>
        </p:nvSpPr>
        <p:spPr bwMode="auto">
          <a:xfrm>
            <a:off x="5251351" y="1334458"/>
            <a:ext cx="5867220" cy="452756"/>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r>
              <a:rPr lang="en-US" sz="1960" dirty="0">
                <a:gradFill>
                  <a:gsLst>
                    <a:gs pos="0">
                      <a:srgbClr val="FFFFFF"/>
                    </a:gs>
                    <a:gs pos="100000">
                      <a:srgbClr val="FFFFFF"/>
                    </a:gs>
                  </a:gsLst>
                  <a:lin ang="5400000" scaled="0"/>
                </a:gradFill>
                <a:latin typeface="Segoe UI"/>
                <a:ea typeface="Segoe UI" pitchFamily="34" charset="0"/>
                <a:cs typeface="Segoe UI" pitchFamily="34" charset="0"/>
              </a:rPr>
              <a:t>Visual Basic 14 (coming soon)</a:t>
            </a:r>
          </a:p>
        </p:txBody>
      </p:sp>
    </p:spTree>
    <p:extLst>
      <p:ext uri="{BB962C8B-B14F-4D97-AF65-F5344CB8AC3E}">
        <p14:creationId xmlns:p14="http://schemas.microsoft.com/office/powerpoint/2010/main" val="16038668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113255" y="155306"/>
            <a:ext cx="11074705" cy="747897"/>
          </a:xfrm>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rgbClr val="00AEEF">
                    <a:alpha val="99000"/>
                  </a:srgb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26603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n-US" dirty="0"/>
              <a:t>Middleware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5977" y="1158515"/>
            <a:ext cx="8504604" cy="5442946"/>
          </a:xfrm>
          <a:prstGeom prst="rect">
            <a:avLst/>
          </a:prstGeom>
        </p:spPr>
      </p:pic>
    </p:spTree>
    <p:extLst>
      <p:ext uri="{BB962C8B-B14F-4D97-AF65-F5344CB8AC3E}">
        <p14:creationId xmlns:p14="http://schemas.microsoft.com/office/powerpoint/2010/main" val="177564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3072506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today—the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today—app models and libraries</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today—reusing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42633035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tomorrow</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purl.org/dc/elements/1.1/"/>
    <ds:schemaRef ds:uri="2295e2e7-0eeb-498e-8716-217bb2ee6ee3"/>
    <ds:schemaRef ds:uri="8b529f77-48ab-4581-b468-93f09345b8a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21495</TotalTime>
  <Words>3498</Words>
  <Application>Microsoft Office PowerPoint</Application>
  <PresentationFormat>Custom</PresentationFormat>
  <Paragraphs>350</Paragraphs>
  <Slides>26</Slides>
  <Notes>24</Notes>
  <HiddenSlides>1</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26</vt:i4>
      </vt:variant>
    </vt:vector>
  </HeadingPairs>
  <TitlesOfParts>
    <vt:vector size="50" baseType="lpstr">
      <vt:lpstr>ＭＳ Ｐゴシック</vt:lpstr>
      <vt:lpstr>Arial</vt:lpstr>
      <vt:lpstr>Avenir LT Pro 45 Book</vt:lpstr>
      <vt:lpstr>Calibri</vt:lpstr>
      <vt:lpstr>Calibri Light</vt:lpstr>
      <vt:lpstr>Consolas</vt:lpstr>
      <vt:lpstr>Haettenschweiler</vt:lpstr>
      <vt:lpstr>Segoe Semibold</vt:lpstr>
      <vt:lpstr>Segoe UI</vt:lpstr>
      <vt:lpstr>Segoe UI Light</vt:lpstr>
      <vt:lpstr>Segoe UI Semibold</vt:lpstr>
      <vt:lpstr>Segoe UI Semilight</vt:lpstr>
      <vt:lpstr>Segoe UI Symbol</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https://github.com/marianosz/netCoreWorkshop</vt:lpstr>
      <vt:lpstr>.NET Core Workshop </vt:lpstr>
      <vt:lpstr>.NET Any developer, any app, any platform</vt:lpstr>
      <vt:lpstr>Exciting times ahead for .NET</vt:lpstr>
      <vt:lpstr>PowerPoint Presentation</vt:lpstr>
      <vt:lpstr>.NET today—the family gets bigger</vt:lpstr>
      <vt:lpstr>.NET today—app models and libraries</vt:lpstr>
      <vt:lpstr>.NET today—reusing code</vt:lpstr>
      <vt:lpstr>.NET tomorrow</vt:lpstr>
      <vt:lpstr>.NET tomorrow—reusing code</vt:lpstr>
      <vt:lpstr>.NET Runtimes</vt:lpstr>
      <vt:lpstr>.NET Core</vt:lpstr>
      <vt:lpstr>.NET Command Line Interface (CLI)</vt:lpstr>
      <vt:lpstr>Running a .NET application</vt:lpstr>
      <vt:lpstr>Installing .NET Core</vt:lpstr>
      <vt:lpstr>Languages</vt:lpstr>
      <vt:lpstr>Development Tools</vt:lpstr>
      <vt:lpstr>Visual Studio Code</vt:lpstr>
      <vt:lpstr>PowerPoint Presentation</vt:lpstr>
      <vt:lpstr>ASP.NET CORE</vt:lpstr>
      <vt:lpstr>ASP.NET Core 1.0 and the modern web</vt:lpstr>
      <vt:lpstr>ASP.NET 2015 in a Nutshell</vt:lpstr>
      <vt:lpstr>Models, Views, and Controllers</vt:lpstr>
      <vt:lpstr>Middleware</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696</cp:revision>
  <dcterms:created xsi:type="dcterms:W3CDTF">2012-02-15T23:39:54Z</dcterms:created>
  <dcterms:modified xsi:type="dcterms:W3CDTF">2016-12-03T15:20:44Z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